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4" r:id="rId3"/>
    <p:sldId id="265" r:id="rId4"/>
    <p:sldId id="289" r:id="rId5"/>
    <p:sldId id="308" r:id="rId6"/>
    <p:sldId id="319" r:id="rId7"/>
    <p:sldId id="320" r:id="rId8"/>
    <p:sldId id="317" r:id="rId9"/>
    <p:sldId id="310" r:id="rId10"/>
    <p:sldId id="318" r:id="rId11"/>
    <p:sldId id="307" r:id="rId12"/>
    <p:sldId id="316" r:id="rId13"/>
    <p:sldId id="314" r:id="rId14"/>
    <p:sldId id="315" r:id="rId15"/>
    <p:sldId id="28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79"/>
    <p:restoredTop sz="92703"/>
  </p:normalViewPr>
  <p:slideViewPr>
    <p:cSldViewPr snapToGrid="0" snapToObjects="1">
      <p:cViewPr varScale="1">
        <p:scale>
          <a:sx n="97" d="100"/>
          <a:sy n="97" d="100"/>
        </p:scale>
        <p:origin x="12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0ED70-8A10-EC40-9ABC-EA7FC58E5505}" type="datetimeFigureOut">
              <a:rPr lang="en-US" smtClean="0"/>
              <a:t>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D31F0-78BF-184B-8BDA-54497A324D60}" type="slidenum">
              <a:rPr lang="en-US" smtClean="0"/>
              <a:t>‹#›</a:t>
            </a:fld>
            <a:endParaRPr lang="en-US"/>
          </a:p>
        </p:txBody>
      </p:sp>
    </p:spTree>
    <p:extLst>
      <p:ext uri="{BB962C8B-B14F-4D97-AF65-F5344CB8AC3E}">
        <p14:creationId xmlns:p14="http://schemas.microsoft.com/office/powerpoint/2010/main" val="1969855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11/1/19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11/1/19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11/1/19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11/1/19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11/1/19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11/1/19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11/1/19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11/1/19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11/1/19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11/1/19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11/1/19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11/1/19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320" y="4464028"/>
            <a:ext cx="11109960" cy="1641490"/>
          </a:xfrm>
        </p:spPr>
        <p:txBody>
          <a:bodyPr/>
          <a:lstStyle/>
          <a:p>
            <a:r>
              <a:rPr lang="en-US" dirty="0"/>
              <a:t>Principles </a:t>
            </a:r>
            <a:r>
              <a:rPr lang="en-US"/>
              <a:t>in Leadership</a:t>
            </a:r>
            <a:endParaRPr lang="en-US" dirty="0"/>
          </a:p>
        </p:txBody>
      </p:sp>
      <p:sp>
        <p:nvSpPr>
          <p:cNvPr id="3" name="Subtitle 2"/>
          <p:cNvSpPr>
            <a:spLocks noGrp="1"/>
          </p:cNvSpPr>
          <p:nvPr>
            <p:ph type="subTitle" idx="1"/>
          </p:nvPr>
        </p:nvSpPr>
        <p:spPr/>
        <p:txBody>
          <a:bodyPr>
            <a:normAutofit/>
          </a:bodyPr>
          <a:lstStyle/>
          <a:p>
            <a:r>
              <a:rPr lang="en-US" sz="4800" dirty="0"/>
              <a:t>Mr. Rolfe</a:t>
            </a:r>
          </a:p>
        </p:txBody>
      </p:sp>
      <p:sp>
        <p:nvSpPr>
          <p:cNvPr id="4" name="Rectangle 3"/>
          <p:cNvSpPr/>
          <p:nvPr/>
        </p:nvSpPr>
        <p:spPr>
          <a:xfrm>
            <a:off x="1259171" y="647387"/>
            <a:ext cx="9788579" cy="2492990"/>
          </a:xfrm>
          <a:prstGeom prst="rect">
            <a:avLst/>
          </a:prstGeom>
        </p:spPr>
        <p:txBody>
          <a:bodyPr wrap="square">
            <a:spAutoFit/>
          </a:bodyPr>
          <a:lstStyle/>
          <a:p>
            <a:r>
              <a:rPr lang="en-US" sz="4000" dirty="0">
                <a:solidFill>
                  <a:srgbClr val="FFC000"/>
                </a:solidFill>
              </a:rPr>
              <a:t>“Trust men and they will be true to you; treat them greatly and they will show themselves great.”</a:t>
            </a:r>
          </a:p>
          <a:p>
            <a:r>
              <a:rPr lang="en-US" sz="3600" dirty="0">
                <a:solidFill>
                  <a:srgbClr val="FFC000"/>
                </a:solidFill>
              </a:rPr>
              <a:t>											- Ralph Waldo Emerson</a:t>
            </a:r>
          </a:p>
        </p:txBody>
      </p:sp>
    </p:spTree>
    <p:extLst>
      <p:ext uri="{BB962C8B-B14F-4D97-AF65-F5344CB8AC3E}">
        <p14:creationId xmlns:p14="http://schemas.microsoft.com/office/powerpoint/2010/main" val="214517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Failures in Leadership</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Tell your partner about a leader in your life who you feel failed to do their job successful.  Do you need </a:t>
            </a:r>
            <a:r>
              <a:rPr lang="en-US"/>
              <a:t>to forgive them?</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pPr>
              <a:lnSpc>
                <a:spcPct val="100000"/>
              </a:lnSpc>
              <a:spcBef>
                <a:spcPts val="0"/>
              </a:spcBef>
            </a:pPr>
            <a:r>
              <a:rPr lang="en-US" dirty="0"/>
              <a:t>How long ago was that?  </a:t>
            </a:r>
          </a:p>
          <a:p>
            <a:pPr>
              <a:lnSpc>
                <a:spcPct val="100000"/>
              </a:lnSpc>
              <a:spcBef>
                <a:spcPts val="0"/>
              </a:spcBef>
            </a:pPr>
            <a:r>
              <a:rPr lang="en-US" dirty="0"/>
              <a:t>How do you feel about that person today?  </a:t>
            </a:r>
          </a:p>
          <a:p>
            <a:pPr>
              <a:lnSpc>
                <a:spcPct val="100000"/>
              </a:lnSpc>
              <a:spcBef>
                <a:spcPts val="0"/>
              </a:spcBef>
            </a:pPr>
            <a:r>
              <a:rPr lang="en-US" dirty="0"/>
              <a:t>How did that experience affect how you think				 of leaders in your life now?  </a:t>
            </a:r>
          </a:p>
          <a:p>
            <a:pPr>
              <a:lnSpc>
                <a:spcPct val="100000"/>
              </a:lnSpc>
              <a:spcBef>
                <a:spcPts val="0"/>
              </a:spcBef>
            </a:pPr>
            <a:r>
              <a:rPr lang="en-US" dirty="0"/>
              <a:t>What did you learn from them about being a 				leader?</a:t>
            </a:r>
          </a:p>
          <a:p>
            <a:pPr>
              <a:lnSpc>
                <a:spcPct val="100000"/>
              </a:lnSpc>
              <a:spcBef>
                <a:spcPts val="0"/>
              </a:spcBef>
            </a:pPr>
            <a:r>
              <a:rPr lang="en-US" dirty="0"/>
              <a:t>Could you have been a better follower?</a:t>
            </a:r>
          </a:p>
        </p:txBody>
      </p:sp>
      <p:pic>
        <p:nvPicPr>
          <p:cNvPr id="4" name="Picture 3"/>
          <p:cNvPicPr>
            <a:picLocks noChangeAspect="1"/>
          </p:cNvPicPr>
          <p:nvPr/>
        </p:nvPicPr>
        <p:blipFill rotWithShape="1">
          <a:blip r:embed="rId2"/>
          <a:srcRect l="2736" r="16560"/>
          <a:stretch/>
        </p:blipFill>
        <p:spPr>
          <a:xfrm>
            <a:off x="8178164" y="3372786"/>
            <a:ext cx="3800512" cy="3265356"/>
          </a:xfrm>
          <a:prstGeom prst="rect">
            <a:avLst/>
          </a:prstGeom>
          <a:effectLst>
            <a:softEdge rad="38100"/>
          </a:effectLst>
        </p:spPr>
      </p:pic>
    </p:spTree>
    <p:extLst>
      <p:ext uri="{BB962C8B-B14F-4D97-AF65-F5344CB8AC3E}">
        <p14:creationId xmlns:p14="http://schemas.microsoft.com/office/powerpoint/2010/main" val="128324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6" end="6"/>
                                            </p:txEl>
                                          </p:spTgt>
                                        </p:tgtEl>
                                        <p:attrNameLst>
                                          <p:attrName>style.visibility</p:attrName>
                                        </p:attrNameLst>
                                      </p:cBhvr>
                                      <p:to>
                                        <p:strVal val="visible"/>
                                      </p:to>
                                    </p:set>
                                    <p:anim calcmode="lin" valueType="num">
                                      <p:cBhvr>
                                        <p:cTn id="52"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Team Project #2 – The “Trust Walk”</a:t>
            </a:r>
          </a:p>
        </p:txBody>
      </p:sp>
      <p:sp>
        <p:nvSpPr>
          <p:cNvPr id="3" name="Content Placeholder 2"/>
          <p:cNvSpPr>
            <a:spLocks noGrp="1"/>
          </p:cNvSpPr>
          <p:nvPr>
            <p:ph idx="1"/>
          </p:nvPr>
        </p:nvSpPr>
        <p:spPr>
          <a:xfrm>
            <a:off x="1120000" y="1825624"/>
            <a:ext cx="10233800" cy="4560185"/>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As a team, one of you will take turns being blindfolded and walking through an obstacle course while your other team members guide you with only verbal directions.  This will be repeated 5 times with each member of the team taking their turn being blindfolded.  The rules are:</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a:t>If an obstacle is touched, the whole group must return to the beginning of the course and start that turn again.</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a:t>Only English can be used!</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r>
              <a:rPr lang="en-US" dirty="0"/>
              <a:t>The first team to complete the obstacle course 5 times is the winner (prizes will be awarded!).</a:t>
            </a:r>
          </a:p>
          <a:p>
            <a:pPr marL="514350" marR="0" lvl="0" indent="-514350" defTabSz="914400" eaLnBrk="1" fontAlgn="auto" latinLnBrk="0" hangingPunct="1">
              <a:lnSpc>
                <a:spcPct val="100000"/>
              </a:lnSpc>
              <a:spcBef>
                <a:spcPts val="0"/>
              </a:spcBef>
              <a:spcAft>
                <a:spcPts val="0"/>
              </a:spcAft>
              <a:buClrTx/>
              <a:buSzTx/>
              <a:buFontTx/>
              <a:buAutoNum type="arabicPeriod"/>
              <a:tabLst/>
              <a:defRPr/>
            </a:pPr>
            <a:endParaRPr lang="en-US" sz="1300" dirty="0"/>
          </a:p>
          <a:p>
            <a:pPr marL="0" marR="0" lvl="0" indent="0" defTabSz="914400" eaLnBrk="1" fontAlgn="auto" latinLnBrk="0" hangingPunct="1">
              <a:lnSpc>
                <a:spcPct val="100000"/>
              </a:lnSpc>
              <a:spcBef>
                <a:spcPts val="0"/>
              </a:spcBef>
              <a:spcAft>
                <a:spcPts val="0"/>
              </a:spcAft>
              <a:buClrTx/>
              <a:buSzTx/>
              <a:buNone/>
              <a:tabLst/>
              <a:defRPr/>
            </a:pPr>
            <a:endParaRPr lang="en-US" b="1" dirty="0">
              <a:solidFill>
                <a:srgbClr val="FFC000"/>
              </a:solidFill>
            </a:endParaRPr>
          </a:p>
        </p:txBody>
      </p:sp>
    </p:spTree>
    <p:extLst>
      <p:ext uri="{BB962C8B-B14F-4D97-AF65-F5344CB8AC3E}">
        <p14:creationId xmlns:p14="http://schemas.microsoft.com/office/powerpoint/2010/main" val="155478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Vocabulary</a:t>
            </a:r>
          </a:p>
        </p:txBody>
      </p:sp>
      <p:sp>
        <p:nvSpPr>
          <p:cNvPr id="3" name="Content Placeholder 2"/>
          <p:cNvSpPr>
            <a:spLocks noGrp="1"/>
          </p:cNvSpPr>
          <p:nvPr>
            <p:ph idx="1"/>
          </p:nvPr>
        </p:nvSpPr>
        <p:spPr/>
        <p:txBody>
          <a:bodyPr>
            <a:normAutofit/>
          </a:bodyPr>
          <a:lstStyle/>
          <a:p>
            <a:pPr>
              <a:lnSpc>
                <a:spcPct val="100000"/>
              </a:lnSpc>
              <a:spcBef>
                <a:spcPts val="0"/>
              </a:spcBef>
            </a:pPr>
            <a:r>
              <a:rPr lang="en-US" dirty="0"/>
              <a:t>Right				Over</a:t>
            </a:r>
          </a:p>
          <a:p>
            <a:pPr>
              <a:lnSpc>
                <a:spcPct val="100000"/>
              </a:lnSpc>
              <a:spcBef>
                <a:spcPts val="0"/>
              </a:spcBef>
            </a:pPr>
            <a:r>
              <a:rPr lang="en-US" dirty="0"/>
              <a:t>Left					Under</a:t>
            </a:r>
          </a:p>
          <a:p>
            <a:pPr marL="0" indent="0">
              <a:lnSpc>
                <a:spcPct val="100000"/>
              </a:lnSpc>
              <a:spcBef>
                <a:spcPts val="0"/>
              </a:spcBef>
              <a:buNone/>
            </a:pPr>
            <a:endParaRPr lang="en-US" sz="1200" dirty="0"/>
          </a:p>
          <a:p>
            <a:pPr>
              <a:lnSpc>
                <a:spcPct val="100000"/>
              </a:lnSpc>
              <a:spcBef>
                <a:spcPts val="0"/>
              </a:spcBef>
            </a:pPr>
            <a:r>
              <a:rPr lang="en-US" dirty="0"/>
              <a:t>Straight</a:t>
            </a:r>
          </a:p>
          <a:p>
            <a:pPr>
              <a:lnSpc>
                <a:spcPct val="100000"/>
              </a:lnSpc>
              <a:spcBef>
                <a:spcPts val="0"/>
              </a:spcBef>
            </a:pPr>
            <a:r>
              <a:rPr lang="en-US" dirty="0"/>
              <a:t>Slow down or slower</a:t>
            </a:r>
          </a:p>
          <a:p>
            <a:pPr>
              <a:lnSpc>
                <a:spcPct val="100000"/>
              </a:lnSpc>
              <a:spcBef>
                <a:spcPts val="0"/>
              </a:spcBef>
            </a:pPr>
            <a:r>
              <a:rPr lang="en-US" dirty="0"/>
              <a:t>Speed up or faster</a:t>
            </a:r>
          </a:p>
          <a:p>
            <a:pPr>
              <a:lnSpc>
                <a:spcPct val="100000"/>
              </a:lnSpc>
              <a:spcBef>
                <a:spcPts val="0"/>
              </a:spcBef>
            </a:pPr>
            <a:r>
              <a:rPr lang="en-US" dirty="0"/>
              <a:t>Be careful</a:t>
            </a:r>
          </a:p>
          <a:p>
            <a:pPr>
              <a:lnSpc>
                <a:spcPct val="100000"/>
              </a:lnSpc>
              <a:spcBef>
                <a:spcPts val="0"/>
              </a:spcBef>
            </a:pPr>
            <a:r>
              <a:rPr lang="en-US" dirty="0"/>
              <a:t>Don</a:t>
            </a:r>
            <a:r>
              <a:rPr lang="uk-UA" dirty="0"/>
              <a:t>’</a:t>
            </a:r>
            <a:r>
              <a:rPr lang="en-US" dirty="0"/>
              <a:t>t worry</a:t>
            </a:r>
          </a:p>
          <a:p>
            <a:pPr>
              <a:lnSpc>
                <a:spcPct val="100000"/>
              </a:lnSpc>
              <a:spcBef>
                <a:spcPts val="0"/>
              </a:spcBef>
            </a:pPr>
            <a:r>
              <a:rPr lang="en-US" dirty="0"/>
              <a:t>Stop</a:t>
            </a:r>
          </a:p>
          <a:p>
            <a:pPr>
              <a:lnSpc>
                <a:spcPct val="100000"/>
              </a:lnSpc>
              <a:spcBef>
                <a:spcPts val="0"/>
              </a:spcBef>
            </a:pPr>
            <a:r>
              <a:rPr lang="en-US" dirty="0"/>
              <a:t>Go</a:t>
            </a:r>
          </a:p>
        </p:txBody>
      </p:sp>
      <p:sp>
        <p:nvSpPr>
          <p:cNvPr id="4" name="Striped Right Arrow 3"/>
          <p:cNvSpPr/>
          <p:nvPr/>
        </p:nvSpPr>
        <p:spPr>
          <a:xfrm>
            <a:off x="2428410" y="1870595"/>
            <a:ext cx="734519" cy="347949"/>
          </a:xfrm>
          <a:prstGeom prst="strip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 name="Striped Right Arrow 4"/>
          <p:cNvSpPr/>
          <p:nvPr/>
        </p:nvSpPr>
        <p:spPr>
          <a:xfrm rot="10800000">
            <a:off x="2432679" y="2254429"/>
            <a:ext cx="734519" cy="347949"/>
          </a:xfrm>
          <a:prstGeom prst="strip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6" name="Up Arrow Callout 5"/>
          <p:cNvSpPr/>
          <p:nvPr/>
        </p:nvSpPr>
        <p:spPr>
          <a:xfrm>
            <a:off x="7465100" y="1660734"/>
            <a:ext cx="629587" cy="527831"/>
          </a:xfrm>
          <a:prstGeom prst="upArrowCallout">
            <a:avLst>
              <a:gd name="adj1" fmla="val 19320"/>
              <a:gd name="adj2" fmla="val 33876"/>
              <a:gd name="adj3" fmla="val 52338"/>
              <a:gd name="adj4" fmla="val 6497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Callout 6"/>
          <p:cNvSpPr/>
          <p:nvPr/>
        </p:nvSpPr>
        <p:spPr>
          <a:xfrm rot="10800000">
            <a:off x="7480089" y="2344368"/>
            <a:ext cx="629587" cy="527831"/>
          </a:xfrm>
          <a:prstGeom prst="upArrowCallout">
            <a:avLst>
              <a:gd name="adj1" fmla="val 19320"/>
              <a:gd name="adj2" fmla="val 33876"/>
              <a:gd name="adj3" fmla="val 52338"/>
              <a:gd name="adj4" fmla="val 6497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925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93494" y="-758248"/>
            <a:ext cx="8289559" cy="8289559"/>
          </a:xfrm>
          <a:prstGeom prst="rect">
            <a:avLst/>
          </a:prstGeom>
        </p:spPr>
      </p:pic>
      <p:sp>
        <p:nvSpPr>
          <p:cNvPr id="2" name="Title 1"/>
          <p:cNvSpPr>
            <a:spLocks noGrp="1"/>
          </p:cNvSpPr>
          <p:nvPr>
            <p:ph type="title"/>
          </p:nvPr>
        </p:nvSpPr>
        <p:spPr/>
        <p:txBody>
          <a:bodyPr/>
          <a:lstStyle/>
          <a:p>
            <a:r>
              <a:rPr lang="en-US" dirty="0"/>
              <a:t>Let’s Go Out!</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Everyone should quickly go outside to the north side of the building near the </a:t>
            </a:r>
            <a:r>
              <a:rPr lang="en-US" dirty="0" err="1"/>
              <a:t>centre</a:t>
            </a:r>
            <a:r>
              <a:rPr lang="en-US" dirty="0"/>
              <a:t> stairs.  We will be giving instructions out there as to where the obstacle course is and how to play.  </a:t>
            </a:r>
            <a:r>
              <a:rPr lang="en-US" b="1" dirty="0">
                <a:solidFill>
                  <a:srgbClr val="FFC000"/>
                </a:solidFill>
              </a:rPr>
              <a:t>Please quickly gather in your teams outside and listen carefully to the instructions!</a:t>
            </a:r>
          </a:p>
        </p:txBody>
      </p:sp>
    </p:spTree>
    <p:extLst>
      <p:ext uri="{BB962C8B-B14F-4D97-AF65-F5344CB8AC3E}">
        <p14:creationId xmlns:p14="http://schemas.microsoft.com/office/powerpoint/2010/main" val="158444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Did It Go?</a:t>
            </a:r>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Now that you have done the trust walk, how did it go?  Spend time as a team discussing your experiences.</a:t>
            </a: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pPr marL="0" indent="0">
              <a:lnSpc>
                <a:spcPct val="100000"/>
              </a:lnSpc>
              <a:spcBef>
                <a:spcPts val="0"/>
              </a:spcBef>
              <a:buNone/>
            </a:pPr>
            <a:r>
              <a:rPr lang="en-US" u="sng" dirty="0">
                <a:solidFill>
                  <a:srgbClr val="FFC000"/>
                </a:solidFill>
              </a:rPr>
              <a:t>Team questions</a:t>
            </a:r>
            <a:r>
              <a:rPr lang="en-US" dirty="0">
                <a:solidFill>
                  <a:srgbClr val="FFC000"/>
                </a:solidFill>
              </a:rPr>
              <a:t>:</a:t>
            </a:r>
          </a:p>
          <a:p>
            <a:pPr>
              <a:lnSpc>
                <a:spcPct val="100000"/>
              </a:lnSpc>
              <a:spcBef>
                <a:spcPts val="0"/>
              </a:spcBef>
            </a:pPr>
            <a:r>
              <a:rPr lang="en-US" dirty="0"/>
              <a:t>Did you work well as a team?</a:t>
            </a:r>
          </a:p>
          <a:p>
            <a:pPr>
              <a:lnSpc>
                <a:spcPct val="100000"/>
              </a:lnSpc>
              <a:spcBef>
                <a:spcPts val="0"/>
              </a:spcBef>
            </a:pPr>
            <a:r>
              <a:rPr lang="en-US" dirty="0"/>
              <a:t>Did you give clear instructions?</a:t>
            </a:r>
          </a:p>
          <a:p>
            <a:pPr>
              <a:lnSpc>
                <a:spcPct val="100000"/>
              </a:lnSpc>
              <a:spcBef>
                <a:spcPts val="0"/>
              </a:spcBef>
            </a:pPr>
            <a:r>
              <a:rPr lang="en-US" dirty="0"/>
              <a:t>Did you follow instructions well?</a:t>
            </a:r>
          </a:p>
          <a:p>
            <a:pPr marL="0" marR="0" lvl="0" indent="0" defTabSz="914400" eaLnBrk="1" fontAlgn="auto" latinLnBrk="0" hangingPunct="1">
              <a:lnSpc>
                <a:spcPct val="100000"/>
              </a:lnSpc>
              <a:spcBef>
                <a:spcPts val="0"/>
              </a:spcBef>
              <a:spcAft>
                <a:spcPts val="0"/>
              </a:spcAft>
              <a:buClrTx/>
              <a:buSzTx/>
              <a:buFontTx/>
              <a:buNone/>
              <a:tabLst/>
              <a:defRPr/>
            </a:pPr>
            <a:endParaRPr lang="en-US" sz="1200" dirty="0"/>
          </a:p>
          <a:p>
            <a:pPr marL="0" indent="0">
              <a:lnSpc>
                <a:spcPct val="100000"/>
              </a:lnSpc>
              <a:spcBef>
                <a:spcPts val="0"/>
              </a:spcBef>
              <a:buNone/>
            </a:pPr>
            <a:r>
              <a:rPr lang="en-US" u="sng" dirty="0">
                <a:solidFill>
                  <a:srgbClr val="FFC000"/>
                </a:solidFill>
              </a:rPr>
              <a:t>Individual questions</a:t>
            </a:r>
            <a:r>
              <a:rPr lang="en-US" dirty="0">
                <a:solidFill>
                  <a:srgbClr val="FFC000"/>
                </a:solidFill>
              </a:rPr>
              <a:t>:</a:t>
            </a:r>
          </a:p>
          <a:p>
            <a:pPr>
              <a:lnSpc>
                <a:spcPct val="100000"/>
              </a:lnSpc>
              <a:spcBef>
                <a:spcPts val="0"/>
              </a:spcBef>
            </a:pPr>
            <a:r>
              <a:rPr lang="en-US" dirty="0"/>
              <a:t>What did you learn about following?</a:t>
            </a:r>
          </a:p>
          <a:p>
            <a:pPr>
              <a:lnSpc>
                <a:spcPct val="100000"/>
              </a:lnSpc>
              <a:spcBef>
                <a:spcPts val="0"/>
              </a:spcBef>
            </a:pPr>
            <a:r>
              <a:rPr lang="en-US" dirty="0"/>
              <a:t>What did you learn about leading?</a:t>
            </a:r>
          </a:p>
          <a:p>
            <a:pPr>
              <a:lnSpc>
                <a:spcPct val="100000"/>
              </a:lnSpc>
              <a:spcBef>
                <a:spcPts val="0"/>
              </a:spcBef>
            </a:pPr>
            <a:r>
              <a:rPr lang="en-US" dirty="0"/>
              <a:t>What did you learn about yourself?</a:t>
            </a:r>
          </a:p>
        </p:txBody>
      </p:sp>
      <p:pic>
        <p:nvPicPr>
          <p:cNvPr id="4" name="Picture 3"/>
          <p:cNvPicPr>
            <a:picLocks noChangeAspect="1"/>
          </p:cNvPicPr>
          <p:nvPr/>
        </p:nvPicPr>
        <p:blipFill>
          <a:blip r:embed="rId2"/>
          <a:stretch>
            <a:fillRect/>
          </a:stretch>
        </p:blipFill>
        <p:spPr>
          <a:xfrm>
            <a:off x="6620654" y="3747541"/>
            <a:ext cx="5303699" cy="2879151"/>
          </a:xfrm>
          <a:prstGeom prst="rect">
            <a:avLst/>
          </a:prstGeom>
          <a:effectLst>
            <a:softEdge rad="114300"/>
          </a:effectLst>
        </p:spPr>
      </p:pic>
    </p:spTree>
    <p:extLst>
      <p:ext uri="{BB962C8B-B14F-4D97-AF65-F5344CB8AC3E}">
        <p14:creationId xmlns:p14="http://schemas.microsoft.com/office/powerpoint/2010/main" val="1732273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p>
        </p:txBody>
      </p:sp>
      <p:sp>
        <p:nvSpPr>
          <p:cNvPr id="3" name="Content Placeholder 2"/>
          <p:cNvSpPr>
            <a:spLocks noGrp="1"/>
          </p:cNvSpPr>
          <p:nvPr>
            <p:ph idx="1"/>
          </p:nvPr>
        </p:nvSpPr>
        <p:spPr/>
        <p:txBody>
          <a:bodyPr/>
          <a:lstStyle/>
          <a:p>
            <a:pPr marL="514350" indent="-514350">
              <a:lnSpc>
                <a:spcPct val="100000"/>
              </a:lnSpc>
              <a:spcBef>
                <a:spcPts val="0"/>
              </a:spcBef>
              <a:buFont typeface="+mj-lt"/>
              <a:buAutoNum type="arabicPeriod"/>
            </a:pPr>
            <a:r>
              <a:rPr lang="en-US" dirty="0"/>
              <a:t>Read and complete the exercises for Days 7 and 8 in the textbook, </a:t>
            </a:r>
            <a:r>
              <a:rPr lang="en-US" i="1" dirty="0"/>
              <a:t>Modern Leadership Strategies from Ancient Chinese Wisdom.</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Write a paragraph (100 words) about your experience during the trust walk.  Describe how you felt being the one blindfolded and how you felt being one of those giving instructions.</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Fill out your Peer Evaluation Sheet for Group Project </a:t>
            </a:r>
            <a:r>
              <a:rPr lang="en-US"/>
              <a:t>#2.</a:t>
            </a:r>
            <a:endParaRPr lang="en-US" dirty="0"/>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t>Review the material from class for the last three weeks.</a:t>
            </a:r>
          </a:p>
        </p:txBody>
      </p:sp>
    </p:spTree>
    <p:extLst>
      <p:ext uri="{BB962C8B-B14F-4D97-AF65-F5344CB8AC3E}">
        <p14:creationId xmlns:p14="http://schemas.microsoft.com/office/powerpoint/2010/main" val="46781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in Leadership   Day 6</a:t>
            </a:r>
          </a:p>
        </p:txBody>
      </p:sp>
      <p:sp>
        <p:nvSpPr>
          <p:cNvPr id="3" name="Content Placeholder 2"/>
          <p:cNvSpPr>
            <a:spLocks noGrp="1"/>
          </p:cNvSpPr>
          <p:nvPr>
            <p:ph idx="1"/>
          </p:nvPr>
        </p:nvSpPr>
        <p:spPr/>
        <p:txBody>
          <a:bodyPr/>
          <a:lstStyle/>
          <a:p>
            <a:pPr marL="0" indent="0">
              <a:buNone/>
            </a:pPr>
            <a:r>
              <a:rPr lang="en-US" sz="3600" dirty="0"/>
              <a:t>Today we are going to:</a:t>
            </a:r>
          </a:p>
          <a:p>
            <a:pPr marL="0" indent="0">
              <a:buNone/>
            </a:pPr>
            <a:r>
              <a:rPr lang="en-US" dirty="0"/>
              <a:t>	1.  Review the importance of learning to follow</a:t>
            </a:r>
          </a:p>
          <a:p>
            <a:pPr marL="0" indent="0">
              <a:buNone/>
            </a:pPr>
            <a:r>
              <a:rPr lang="en-US" dirty="0"/>
              <a:t>	2.  Discuss authority and submission</a:t>
            </a:r>
          </a:p>
          <a:p>
            <a:pPr marL="0" indent="0">
              <a:buNone/>
            </a:pPr>
            <a:r>
              <a:rPr lang="en-US" dirty="0"/>
              <a:t>	3.  Go outside and do the “Trust Walk” 	</a:t>
            </a:r>
          </a:p>
          <a:p>
            <a:pPr marL="0" indent="0">
              <a:buNone/>
            </a:pPr>
            <a:r>
              <a:rPr lang="en-US" dirty="0"/>
              <a:t>	4.  Return to the classroom and discuss the “Trust Walk”</a:t>
            </a:r>
          </a:p>
        </p:txBody>
      </p:sp>
    </p:spTree>
    <p:extLst>
      <p:ext uri="{BB962C8B-B14F-4D97-AF65-F5344CB8AC3E}">
        <p14:creationId xmlns:p14="http://schemas.microsoft.com/office/powerpoint/2010/main" val="1944487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67752" y="2368061"/>
            <a:ext cx="6204290" cy="4332995"/>
          </a:xfrm>
          <a:prstGeom prst="rect">
            <a:avLst/>
          </a:prstGeom>
          <a:effectLst>
            <a:softEdge rad="241300"/>
          </a:effectLst>
        </p:spPr>
      </p:pic>
      <p:sp>
        <p:nvSpPr>
          <p:cNvPr id="2" name="Title 1"/>
          <p:cNvSpPr>
            <a:spLocks noGrp="1"/>
          </p:cNvSpPr>
          <p:nvPr>
            <p:ph type="title"/>
          </p:nvPr>
        </p:nvSpPr>
        <p:spPr>
          <a:xfrm>
            <a:off x="556848" y="884458"/>
            <a:ext cx="10204938" cy="5285402"/>
          </a:xfrm>
          <a:effectLst>
            <a:softEdge rad="304800"/>
          </a:effectLst>
        </p:spPr>
        <p:txBody>
          <a:bodyPr>
            <a:normAutofit/>
          </a:bodyPr>
          <a:lstStyle/>
          <a:p>
            <a:r>
              <a:rPr lang="en-US" dirty="0"/>
              <a:t>Put your cellphone on your desk where I can see it and only use it in class to look up </a:t>
            </a:r>
            <a:br>
              <a:rPr lang="en-US" dirty="0"/>
            </a:br>
            <a:r>
              <a:rPr lang="en-US" dirty="0"/>
              <a:t>something you </a:t>
            </a:r>
            <a:br>
              <a:rPr lang="en-US" dirty="0"/>
            </a:br>
            <a:r>
              <a:rPr lang="en-US"/>
              <a:t>don’t understand </a:t>
            </a:r>
            <a:br>
              <a:rPr lang="en-US"/>
            </a:br>
            <a:r>
              <a:rPr lang="en-US"/>
              <a:t>or to take a photo </a:t>
            </a:r>
            <a:br>
              <a:rPr lang="en-US"/>
            </a:br>
            <a:r>
              <a:rPr lang="en-US"/>
              <a:t>of ppt.</a:t>
            </a:r>
            <a:endParaRPr lang="en-US" dirty="0"/>
          </a:p>
        </p:txBody>
      </p:sp>
    </p:spTree>
    <p:extLst>
      <p:ext uri="{BB962C8B-B14F-4D97-AF65-F5344CB8AC3E}">
        <p14:creationId xmlns:p14="http://schemas.microsoft.com/office/powerpoint/2010/main" val="30105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Check</a:t>
            </a:r>
          </a:p>
        </p:txBody>
      </p:sp>
      <p:sp>
        <p:nvSpPr>
          <p:cNvPr id="3" name="Content Placeholder 2"/>
          <p:cNvSpPr>
            <a:spLocks noGrp="1"/>
          </p:cNvSpPr>
          <p:nvPr>
            <p:ph idx="1"/>
          </p:nvPr>
        </p:nvSpPr>
        <p:spPr/>
        <p:txBody>
          <a:bodyPr>
            <a:normAutofit/>
          </a:bodyPr>
          <a:lstStyle/>
          <a:p>
            <a:pPr marL="0" indent="0">
              <a:buNone/>
            </a:pPr>
            <a:r>
              <a:rPr lang="en-US" sz="3600" dirty="0"/>
              <a:t>Put your homework out on your desk for me to come around and look at.  I may ask you questions about it, so please be ready!</a:t>
            </a:r>
          </a:p>
          <a:p>
            <a:pPr marL="0" indent="0">
              <a:buNone/>
            </a:pPr>
            <a:endParaRPr lang="en-US" sz="3600" dirty="0"/>
          </a:p>
          <a:p>
            <a:pPr marL="0" indent="0">
              <a:buNone/>
            </a:pPr>
            <a:r>
              <a:rPr lang="en-US" sz="3600" dirty="0"/>
              <a:t>Get out your Peer Evaluation				          form for me to collect, as well!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256" y="3068412"/>
            <a:ext cx="3003431" cy="3108551"/>
          </a:xfrm>
          <a:prstGeom prst="rect">
            <a:avLst/>
          </a:prstGeom>
        </p:spPr>
      </p:pic>
    </p:spTree>
    <p:extLst>
      <p:ext uri="{BB962C8B-B14F-4D97-AF65-F5344CB8AC3E}">
        <p14:creationId xmlns:p14="http://schemas.microsoft.com/office/powerpoint/2010/main" val="1276218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Discipline to Follow</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Many people think that following is easy and requires very little thinking (just do what you are told), but a good follower does not think that way.  A team has many members.  Only one is often considered the leader, therefore the team is made up of mostly followers.  Those followers must also do their part to bring success.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a:lnSpc>
                <a:spcPct val="100000"/>
              </a:lnSpc>
              <a:spcBef>
                <a:spcPts val="0"/>
              </a:spcBef>
            </a:pPr>
            <a:r>
              <a:rPr lang="en-US" dirty="0"/>
              <a:t>Think about your role to the team.</a:t>
            </a:r>
          </a:p>
          <a:p>
            <a:pPr>
              <a:lnSpc>
                <a:spcPct val="100000"/>
              </a:lnSpc>
              <a:spcBef>
                <a:spcPts val="0"/>
              </a:spcBef>
            </a:pPr>
            <a:r>
              <a:rPr lang="en-US" dirty="0"/>
              <a:t>Think about your plan to succeed in that role.</a:t>
            </a:r>
          </a:p>
          <a:p>
            <a:pPr>
              <a:lnSpc>
                <a:spcPct val="100000"/>
              </a:lnSpc>
              <a:spcBef>
                <a:spcPts val="0"/>
              </a:spcBef>
            </a:pPr>
            <a:r>
              <a:rPr lang="en-US" dirty="0"/>
              <a:t>Put yourself and your own needs second.</a:t>
            </a:r>
          </a:p>
        </p:txBody>
      </p:sp>
      <p:pic>
        <p:nvPicPr>
          <p:cNvPr id="4" name="Picture 3"/>
          <p:cNvPicPr>
            <a:picLocks noChangeAspect="1"/>
          </p:cNvPicPr>
          <p:nvPr/>
        </p:nvPicPr>
        <p:blipFill>
          <a:blip r:embed="rId2"/>
          <a:stretch>
            <a:fillRect/>
          </a:stretch>
        </p:blipFill>
        <p:spPr>
          <a:xfrm>
            <a:off x="8274569" y="3953654"/>
            <a:ext cx="3612630" cy="2709473"/>
          </a:xfrm>
          <a:prstGeom prst="rect">
            <a:avLst/>
          </a:prstGeom>
          <a:effectLst>
            <a:softEdge rad="101600"/>
          </a:effectLst>
        </p:spPr>
      </p:pic>
    </p:spTree>
    <p:extLst>
      <p:ext uri="{BB962C8B-B14F-4D97-AF65-F5344CB8AC3E}">
        <p14:creationId xmlns:p14="http://schemas.microsoft.com/office/powerpoint/2010/main" val="2727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Vocabulary</a:t>
            </a:r>
          </a:p>
        </p:txBody>
      </p:sp>
      <p:sp>
        <p:nvSpPr>
          <p:cNvPr id="3" name="Content Placeholder 2"/>
          <p:cNvSpPr>
            <a:spLocks noGrp="1"/>
          </p:cNvSpPr>
          <p:nvPr>
            <p:ph idx="1"/>
          </p:nvPr>
        </p:nvSpPr>
        <p:spPr/>
        <p:txBody>
          <a:bodyPr>
            <a:normAutofit fontScale="85000" lnSpcReduction="20000"/>
          </a:bodyPr>
          <a:lstStyle/>
          <a:p>
            <a:r>
              <a:rPr lang="en-US" b="1" dirty="0">
                <a:solidFill>
                  <a:srgbClr val="FFC000"/>
                </a:solidFill>
              </a:rPr>
              <a:t>Trust</a:t>
            </a:r>
            <a:r>
              <a:rPr lang="en-US" dirty="0"/>
              <a:t> – a firm belief and confidence in the reliability and strength of someone or something.</a:t>
            </a:r>
          </a:p>
          <a:p>
            <a:r>
              <a:rPr lang="en-US" b="1" dirty="0">
                <a:solidFill>
                  <a:srgbClr val="FFC000"/>
                </a:solidFill>
              </a:rPr>
              <a:t>Confidence</a:t>
            </a:r>
            <a:r>
              <a:rPr lang="en-US" dirty="0"/>
              <a:t> – a feeling of self-assurance arising from one's appreciation of one's own abilities or those of another’s.</a:t>
            </a:r>
            <a:r>
              <a:rPr lang="en-US" b="1" dirty="0">
                <a:solidFill>
                  <a:srgbClr val="FFC000"/>
                </a:solidFill>
              </a:rPr>
              <a:t> </a:t>
            </a:r>
          </a:p>
          <a:p>
            <a:r>
              <a:rPr lang="en-US" b="1" dirty="0">
                <a:solidFill>
                  <a:srgbClr val="FFC000"/>
                </a:solidFill>
              </a:rPr>
              <a:t>Fear</a:t>
            </a:r>
            <a:r>
              <a:rPr lang="en-US" dirty="0"/>
              <a:t> – the feeling of having a perceived threat or danger to oneself.</a:t>
            </a:r>
          </a:p>
          <a:p>
            <a:r>
              <a:rPr lang="en-US" b="1" dirty="0">
                <a:solidFill>
                  <a:srgbClr val="FFC000"/>
                </a:solidFill>
              </a:rPr>
              <a:t>Insecurity</a:t>
            </a:r>
            <a:r>
              <a:rPr lang="en-US" dirty="0"/>
              <a:t> – uncertainty or anxiety about one’s own safety, or a lack of confidence in one’s own ability.</a:t>
            </a:r>
          </a:p>
          <a:p>
            <a:r>
              <a:rPr lang="en-US" b="1" dirty="0">
                <a:solidFill>
                  <a:srgbClr val="FFC000"/>
                </a:solidFill>
              </a:rPr>
              <a:t>Charisma</a:t>
            </a:r>
            <a:r>
              <a:rPr lang="en-US" dirty="0"/>
              <a:t> –  a compelling attractiveness or charm that can inspire devotion in others to follow.</a:t>
            </a:r>
          </a:p>
          <a:p>
            <a:r>
              <a:rPr lang="en-US" b="1" dirty="0">
                <a:solidFill>
                  <a:srgbClr val="FFC000"/>
                </a:solidFill>
              </a:rPr>
              <a:t>Micro-manage</a:t>
            </a:r>
            <a:r>
              <a:rPr lang="en-US" dirty="0"/>
              <a:t> – to control the smallest details of a project, to over-manage the work of teammates.</a:t>
            </a:r>
          </a:p>
          <a:p>
            <a:r>
              <a:rPr lang="en-US" b="1" dirty="0">
                <a:solidFill>
                  <a:srgbClr val="FFC000"/>
                </a:solidFill>
              </a:rPr>
              <a:t>Forgive</a:t>
            </a:r>
            <a:r>
              <a:rPr lang="en-US" dirty="0"/>
              <a:t> – to let go of an offence someone committed toward you in the past, to give up the need to see justice and punishment of a guilty party.</a:t>
            </a:r>
          </a:p>
          <a:p>
            <a:endParaRPr lang="en-US" dirty="0"/>
          </a:p>
        </p:txBody>
      </p:sp>
    </p:spTree>
    <p:extLst>
      <p:ext uri="{BB962C8B-B14F-4D97-AF65-F5344CB8AC3E}">
        <p14:creationId xmlns:p14="http://schemas.microsoft.com/office/powerpoint/2010/main" val="150759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p:cTn id="34"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p:cTn id="43"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5" end="5"/>
                                            </p:txEl>
                                          </p:spTgt>
                                        </p:tgtEl>
                                        <p:attrNameLst>
                                          <p:attrName>style.visibility</p:attrName>
                                        </p:attrNameLst>
                                      </p:cBhvr>
                                      <p:to>
                                        <p:strVal val="visible"/>
                                      </p:to>
                                    </p:set>
                                    <p:anim calcmode="lin" valueType="num">
                                      <p:cBhvr>
                                        <p:cTn id="52"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grpId="0" nodeType="clickEffect">
                                  <p:stCondLst>
                                    <p:cond delay="0"/>
                                  </p:stCondLst>
                                  <p:iterate type="lt">
                                    <p:tmPct val="10000"/>
                                  </p:iterate>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p:cTn id="61"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63"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Charisma and Trust</a:t>
            </a:r>
          </a:p>
        </p:txBody>
      </p:sp>
      <p:sp>
        <p:nvSpPr>
          <p:cNvPr id="3" name="Content Placeholder 2"/>
          <p:cNvSpPr>
            <a:spLocks noGrp="1"/>
          </p:cNvSpPr>
          <p:nvPr>
            <p:ph idx="1"/>
          </p:nvPr>
        </p:nvSpPr>
        <p:spPr>
          <a:xfrm>
            <a:off x="1120000" y="1825624"/>
            <a:ext cx="10233800" cy="4590165"/>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“Charismatic traits include concern for others, creativity, being a catalyst for positive change, and confidence.”</a:t>
            </a:r>
          </a:p>
          <a:p>
            <a:pPr marL="0" lvl="0" indent="0">
              <a:lnSpc>
                <a:spcPct val="100000"/>
              </a:lnSpc>
              <a:spcBef>
                <a:spcPts val="0"/>
              </a:spcBef>
              <a:buNone/>
              <a:defRPr/>
            </a:pPr>
            <a:endParaRPr lang="en-US" sz="1200" dirty="0"/>
          </a:p>
          <a:p>
            <a:pPr marL="0" indent="0">
              <a:lnSpc>
                <a:spcPct val="100000"/>
              </a:lnSpc>
              <a:spcBef>
                <a:spcPts val="0"/>
              </a:spcBef>
              <a:buNone/>
            </a:pPr>
            <a:r>
              <a:rPr lang="en-US" dirty="0"/>
              <a:t>		        - </a:t>
            </a:r>
            <a:r>
              <a:rPr lang="is-IS" dirty="0"/>
              <a:t>Robert Foster, </a:t>
            </a:r>
            <a:r>
              <a:rPr lang="is-IS" i="1" dirty="0"/>
              <a:t>Modern Leadership Strategies</a:t>
            </a:r>
            <a:r>
              <a:rPr lang="is-IS" dirty="0"/>
              <a:t>, pg. 36</a:t>
            </a:r>
          </a:p>
          <a:p>
            <a:pPr marL="0" indent="0">
              <a:lnSpc>
                <a:spcPct val="100000"/>
              </a:lnSpc>
              <a:spcBef>
                <a:spcPts val="0"/>
              </a:spcBef>
              <a:buNone/>
            </a:pPr>
            <a:endParaRPr lang="is-IS" dirty="0"/>
          </a:p>
          <a:p>
            <a:pPr marL="0" indent="0">
              <a:lnSpc>
                <a:spcPct val="100000"/>
              </a:lnSpc>
              <a:spcBef>
                <a:spcPts val="0"/>
              </a:spcBef>
              <a:buNone/>
            </a:pPr>
            <a:endParaRPr lang="is-IS" dirty="0"/>
          </a:p>
          <a:p>
            <a:pPr marL="0" indent="0">
              <a:lnSpc>
                <a:spcPct val="100000"/>
              </a:lnSpc>
              <a:spcBef>
                <a:spcPts val="0"/>
              </a:spcBef>
              <a:buNone/>
            </a:pPr>
            <a:r>
              <a:rPr lang="is-IS" dirty="0"/>
              <a:t>	“Insecurity breeds insecurity.  Insecure people avoid risk or potentially embarrassing situations. Insecure leaders also are likely to shift blame to others when situations go wrong because they are not confident enough to admit mistakes.”</a:t>
            </a:r>
          </a:p>
          <a:p>
            <a:pPr marL="0" lvl="0" indent="0">
              <a:lnSpc>
                <a:spcPct val="100000"/>
              </a:lnSpc>
              <a:spcBef>
                <a:spcPts val="0"/>
              </a:spcBef>
              <a:buNone/>
              <a:defRPr/>
            </a:pPr>
            <a:endParaRPr lang="en-US" sz="1300" dirty="0"/>
          </a:p>
          <a:p>
            <a:pPr marL="0" indent="0">
              <a:lnSpc>
                <a:spcPct val="100000"/>
              </a:lnSpc>
              <a:spcBef>
                <a:spcPts val="0"/>
              </a:spcBef>
              <a:buNone/>
            </a:pPr>
            <a:r>
              <a:rPr lang="en-US" dirty="0"/>
              <a:t>		        - </a:t>
            </a:r>
            <a:r>
              <a:rPr lang="is-IS" i="1" dirty="0"/>
              <a:t>Ibid</a:t>
            </a:r>
            <a:r>
              <a:rPr lang="is-IS" dirty="0"/>
              <a:t>, pp. 38-40</a:t>
            </a:r>
            <a:endParaRPr lang="en-US" dirty="0"/>
          </a:p>
          <a:p>
            <a:pPr marL="0" indent="0">
              <a:lnSpc>
                <a:spcPct val="100000"/>
              </a:lnSpc>
              <a:spcBef>
                <a:spcPts val="0"/>
              </a:spcBef>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4364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Authority and Submission</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In groups of four, talk about the differences between authority and submission and how they both play an important role in the functioning of a team.  Discuss also the dangers of these two things </a:t>
            </a:r>
            <a:r>
              <a:rPr lang="en-US"/>
              <a:t>being misused in a team.</a:t>
            </a:r>
          </a:p>
        </p:txBody>
      </p:sp>
      <p:pic>
        <p:nvPicPr>
          <p:cNvPr id="4" name="Picture 3"/>
          <p:cNvPicPr>
            <a:picLocks noChangeAspect="1"/>
          </p:cNvPicPr>
          <p:nvPr/>
        </p:nvPicPr>
        <p:blipFill>
          <a:blip r:embed="rId2"/>
          <a:stretch>
            <a:fillRect/>
          </a:stretch>
        </p:blipFill>
        <p:spPr>
          <a:xfrm>
            <a:off x="5591330" y="3247453"/>
            <a:ext cx="5044815" cy="3363210"/>
          </a:xfrm>
          <a:prstGeom prst="rect">
            <a:avLst/>
          </a:prstGeom>
          <a:effectLst>
            <a:softEdge rad="63500"/>
          </a:effectLst>
        </p:spPr>
      </p:pic>
    </p:spTree>
    <p:extLst>
      <p:ext uri="{BB962C8B-B14F-4D97-AF65-F5344CB8AC3E}">
        <p14:creationId xmlns:p14="http://schemas.microsoft.com/office/powerpoint/2010/main" val="708506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in a Team</a:t>
            </a:r>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Fear is one of the most powerful forces in human interaction.  In teams, it is the basis of negative incentives (</a:t>
            </a:r>
            <a:r>
              <a:rPr lang="en-US" i="1" dirty="0"/>
              <a:t>external motivation</a:t>
            </a:r>
            <a:r>
              <a:rPr lang="en-US" dirty="0"/>
              <a:t>) and can destroy the atmosphere for personal satisfaction (</a:t>
            </a:r>
            <a:r>
              <a:rPr lang="en-US" i="1" dirty="0"/>
              <a:t>internal motivation</a:t>
            </a:r>
            <a:r>
              <a:rPr lang="en-US" dirty="0"/>
              <a:t>).  In other words, fear can get work done or it can hinder group communication </a:t>
            </a:r>
            <a:r>
              <a:rPr lang="en-US"/>
              <a:t>and creativity.</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a:lnSpc>
                <a:spcPct val="100000"/>
              </a:lnSpc>
              <a:spcBef>
                <a:spcPts val="0"/>
              </a:spcBef>
              <a:defRPr/>
            </a:pPr>
            <a:r>
              <a:rPr lang="en-US" dirty="0"/>
              <a:t>Do you trust your leader?</a:t>
            </a:r>
          </a:p>
          <a:p>
            <a:pPr>
              <a:lnSpc>
                <a:spcPct val="100000"/>
              </a:lnSpc>
              <a:spcBef>
                <a:spcPts val="0"/>
              </a:spcBef>
              <a:defRPr/>
            </a:pPr>
            <a:r>
              <a:rPr lang="en-US" dirty="0"/>
              <a:t>Do you feel safe in the group?</a:t>
            </a:r>
          </a:p>
          <a:p>
            <a:pPr>
              <a:lnSpc>
                <a:spcPct val="100000"/>
              </a:lnSpc>
              <a:spcBef>
                <a:spcPts val="0"/>
              </a:spcBef>
              <a:defRPr/>
            </a:pPr>
            <a:r>
              <a:rPr lang="en-US" dirty="0"/>
              <a:t>Do you watch out for each other?</a:t>
            </a:r>
          </a:p>
        </p:txBody>
      </p:sp>
      <p:pic>
        <p:nvPicPr>
          <p:cNvPr id="5" name="Picture 4"/>
          <p:cNvPicPr>
            <a:picLocks noChangeAspect="1"/>
          </p:cNvPicPr>
          <p:nvPr/>
        </p:nvPicPr>
        <p:blipFill rotWithShape="1">
          <a:blip r:embed="rId2"/>
          <a:srcRect l="685" r="7534"/>
          <a:stretch/>
        </p:blipFill>
        <p:spPr>
          <a:xfrm>
            <a:off x="6663138" y="3683100"/>
            <a:ext cx="5254023" cy="3039436"/>
          </a:xfrm>
          <a:prstGeom prst="rect">
            <a:avLst/>
          </a:prstGeom>
          <a:effectLst>
            <a:softEdge rad="101600"/>
          </a:effectLst>
        </p:spPr>
      </p:pic>
    </p:spTree>
    <p:extLst>
      <p:ext uri="{BB962C8B-B14F-4D97-AF65-F5344CB8AC3E}">
        <p14:creationId xmlns:p14="http://schemas.microsoft.com/office/powerpoint/2010/main" val="111533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3963</TotalTime>
  <Words>1066</Words>
  <Application>Microsoft Macintosh PowerPoint</Application>
  <PresentationFormat>Widescreen</PresentationFormat>
  <Paragraphs>89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Corbel</vt:lpstr>
      <vt:lpstr>Depth</vt:lpstr>
      <vt:lpstr>Principles in Leadership</vt:lpstr>
      <vt:lpstr>Principles in Leadership   Day 6</vt:lpstr>
      <vt:lpstr>Put your cellphone on your desk where I can see it and only use it in class to look up  something you  don’t understand  or to take a photo  of ppt.</vt:lpstr>
      <vt:lpstr>Homework Check</vt:lpstr>
      <vt:lpstr>The Discipline to Follow</vt:lpstr>
      <vt:lpstr>Vocabulary</vt:lpstr>
      <vt:lpstr>Charisma and Trust</vt:lpstr>
      <vt:lpstr>Trust, Authority and Submission</vt:lpstr>
      <vt:lpstr>Trust in a Team</vt:lpstr>
      <vt:lpstr>Failures in Leadership</vt:lpstr>
      <vt:lpstr>Team Project #2 – The “Trust Walk”</vt:lpstr>
      <vt:lpstr>Vocabulary</vt:lpstr>
      <vt:lpstr>Let’s Go Out!</vt:lpstr>
      <vt:lpstr>How Did It Go?</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Freshman Oral</dc:title>
  <dc:creator>dan.rolfe@elic.org</dc:creator>
  <cp:lastModifiedBy>Dan Rolfe</cp:lastModifiedBy>
  <cp:revision>361</cp:revision>
  <cp:lastPrinted>2016-04-25T02:08:07Z</cp:lastPrinted>
  <dcterms:created xsi:type="dcterms:W3CDTF">2015-09-05T10:00:09Z</dcterms:created>
  <dcterms:modified xsi:type="dcterms:W3CDTF">2019-11-01T03:32:19Z</dcterms:modified>
</cp:coreProperties>
</file>